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1"/>
  </p:notesMasterIdLst>
  <p:handoutMasterIdLst>
    <p:handoutMasterId r:id="rId42"/>
  </p:handoutMasterIdLst>
  <p:sldIdLst>
    <p:sldId id="256" r:id="rId3"/>
    <p:sldId id="360" r:id="rId4"/>
    <p:sldId id="276" r:id="rId5"/>
    <p:sldId id="275" r:id="rId6"/>
    <p:sldId id="366" r:id="rId7"/>
    <p:sldId id="362" r:id="rId8"/>
    <p:sldId id="277" r:id="rId9"/>
    <p:sldId id="305" r:id="rId10"/>
    <p:sldId id="280" r:id="rId11"/>
    <p:sldId id="359" r:id="rId12"/>
    <p:sldId id="279" r:id="rId13"/>
    <p:sldId id="367" r:id="rId14"/>
    <p:sldId id="368" r:id="rId15"/>
    <p:sldId id="369" r:id="rId16"/>
    <p:sldId id="374" r:id="rId17"/>
    <p:sldId id="370" r:id="rId18"/>
    <p:sldId id="371" r:id="rId19"/>
    <p:sldId id="372" r:id="rId20"/>
    <p:sldId id="373" r:id="rId21"/>
    <p:sldId id="375" r:id="rId22"/>
    <p:sldId id="384" r:id="rId23"/>
    <p:sldId id="385" r:id="rId24"/>
    <p:sldId id="386" r:id="rId25"/>
    <p:sldId id="387" r:id="rId26"/>
    <p:sldId id="376" r:id="rId27"/>
    <p:sldId id="303" r:id="rId28"/>
    <p:sldId id="354" r:id="rId29"/>
    <p:sldId id="283" r:id="rId30"/>
    <p:sldId id="284" r:id="rId31"/>
    <p:sldId id="306" r:id="rId32"/>
    <p:sldId id="307" r:id="rId33"/>
    <p:sldId id="377" r:id="rId34"/>
    <p:sldId id="379" r:id="rId35"/>
    <p:sldId id="380" r:id="rId36"/>
    <p:sldId id="381" r:id="rId37"/>
    <p:sldId id="389" r:id="rId38"/>
    <p:sldId id="383" r:id="rId39"/>
    <p:sldId id="388" r:id="rId4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74383" autoAdjust="0"/>
  </p:normalViewPr>
  <p:slideViewPr>
    <p:cSldViewPr showGuides="1">
      <p:cViewPr varScale="1">
        <p:scale>
          <a:sx n="81" d="100"/>
          <a:sy n="81" d="100"/>
        </p:scale>
        <p:origin x="1672" y="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8" d="100"/>
          <a:sy n="68" d="100"/>
        </p:scale>
        <p:origin x="32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tbonner\Downloads\InfoSec%20roles%20and%20sala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76823706519618"/>
          <c:y val="9.4962741250403604E-2"/>
          <c:w val="0.7064878060580515"/>
          <c:h val="0.64908551945014215"/>
        </c:manualLayout>
      </c:layout>
      <c:barChart>
        <c:barDir val="col"/>
        <c:grouping val="clustered"/>
        <c:varyColors val="0"/>
        <c:ser>
          <c:idx val="2"/>
          <c:order val="2"/>
          <c:tx>
            <c:v>Role</c:v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 Source'!$A$2:$A$7</c:f>
              <c:strCache>
                <c:ptCount val="6"/>
                <c:pt idx="0">
                  <c:v>TSE Associate</c:v>
                </c:pt>
                <c:pt idx="1">
                  <c:v>Associate Security Engineer</c:v>
                </c:pt>
                <c:pt idx="2">
                  <c:v>Information Security Analyst</c:v>
                </c:pt>
                <c:pt idx="3">
                  <c:v>Malware Analyst</c:v>
                </c:pt>
                <c:pt idx="4">
                  <c:v>Information Security Engineer</c:v>
                </c:pt>
                <c:pt idx="5">
                  <c:v>Senior SOC Analyst</c:v>
                </c:pt>
              </c:strCache>
            </c:strRef>
          </c:cat>
          <c:val>
            <c:numRef>
              <c:f>'Graph Source'!$A$2:$A$7</c:f>
              <c:numCache>
                <c:formatCode>0%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6-C146-AC7A-6F25F94FF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77698816"/>
        <c:axId val="-2024910192"/>
      </c:barChart>
      <c:barChart>
        <c:barDir val="col"/>
        <c:grouping val="clustered"/>
        <c:varyColors val="0"/>
        <c:ser>
          <c:idx val="1"/>
          <c:order val="0"/>
          <c:tx>
            <c:strRef>
              <c:f>'Graph Source'!$C$1</c:f>
              <c:strCache>
                <c:ptCount val="1"/>
                <c:pt idx="0">
                  <c:v>Salary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46-C146-AC7A-6F25F94FFB8F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46-C146-AC7A-6F25F94FFB8F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46-C146-AC7A-6F25F94FFB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 Source'!$A$2:$A$10</c:f>
              <c:strCache>
                <c:ptCount val="9"/>
                <c:pt idx="0">
                  <c:v>TSE Associate</c:v>
                </c:pt>
                <c:pt idx="1">
                  <c:v>Associate Security Engineer</c:v>
                </c:pt>
                <c:pt idx="2">
                  <c:v>Information Security Analyst</c:v>
                </c:pt>
                <c:pt idx="3">
                  <c:v>Malware Analyst</c:v>
                </c:pt>
                <c:pt idx="4">
                  <c:v>Information Security Engineer</c:v>
                </c:pt>
                <c:pt idx="5">
                  <c:v>Senior SOC Analyst</c:v>
                </c:pt>
                <c:pt idx="6">
                  <c:v>Malware Analyst</c:v>
                </c:pt>
                <c:pt idx="7">
                  <c:v>Senior Security Engineer</c:v>
                </c:pt>
                <c:pt idx="8">
                  <c:v>Senior Malware Analyst</c:v>
                </c:pt>
              </c:strCache>
            </c:strRef>
          </c:cat>
          <c:val>
            <c:numRef>
              <c:f>'Graph Source'!$C$2:$C$10</c:f>
              <c:numCache>
                <c:formatCode>"€"#,##0</c:formatCode>
                <c:ptCount val="9"/>
                <c:pt idx="0">
                  <c:v>30000</c:v>
                </c:pt>
                <c:pt idx="1">
                  <c:v>32500</c:v>
                </c:pt>
                <c:pt idx="2">
                  <c:v>42000</c:v>
                </c:pt>
                <c:pt idx="3">
                  <c:v>45000</c:v>
                </c:pt>
                <c:pt idx="4">
                  <c:v>42500</c:v>
                </c:pt>
                <c:pt idx="5">
                  <c:v>45000</c:v>
                </c:pt>
                <c:pt idx="6">
                  <c:v>60000</c:v>
                </c:pt>
                <c:pt idx="7">
                  <c:v>70000</c:v>
                </c:pt>
                <c:pt idx="8">
                  <c:v>85000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46-C146-AC7A-6F25F94FF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31788880"/>
        <c:axId val="-2072511152"/>
      </c:barChart>
      <c:lineChart>
        <c:grouping val="standard"/>
        <c:varyColors val="0"/>
        <c:ser>
          <c:idx val="0"/>
          <c:order val="1"/>
          <c:tx>
            <c:strRef>
              <c:f>'Graph Source'!$B$1</c:f>
              <c:strCache>
                <c:ptCount val="1"/>
                <c:pt idx="0">
                  <c:v>Years Experience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'Graph Source'!$A$2:$A$10</c:f>
              <c:strCache>
                <c:ptCount val="9"/>
                <c:pt idx="0">
                  <c:v>TSE Associate</c:v>
                </c:pt>
                <c:pt idx="1">
                  <c:v>Associate Security Engineer</c:v>
                </c:pt>
                <c:pt idx="2">
                  <c:v>Information Security Analyst</c:v>
                </c:pt>
                <c:pt idx="3">
                  <c:v>Malware Analyst</c:v>
                </c:pt>
                <c:pt idx="4">
                  <c:v>Information Security Engineer</c:v>
                </c:pt>
                <c:pt idx="5">
                  <c:v>Senior SOC Analyst</c:v>
                </c:pt>
                <c:pt idx="6">
                  <c:v>Malware Analyst</c:v>
                </c:pt>
                <c:pt idx="7">
                  <c:v>Senior Security Engineer</c:v>
                </c:pt>
                <c:pt idx="8">
                  <c:v>Senior Malware Analyst</c:v>
                </c:pt>
              </c:strCache>
            </c:strRef>
          </c:cat>
          <c:val>
            <c:numRef>
              <c:f>'Graph Source'!$B$2:$B$10</c:f>
              <c:numCache>
                <c:formatCode>0</c:formatCode>
                <c:ptCount val="9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C46-C146-AC7A-6F25F94FF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7698816"/>
        <c:axId val="-2024910192"/>
      </c:lineChart>
      <c:catAx>
        <c:axId val="-207769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4910192"/>
        <c:crosses val="autoZero"/>
        <c:auto val="1"/>
        <c:lblAlgn val="ctr"/>
        <c:lblOffset val="100"/>
        <c:noMultiLvlLbl val="0"/>
      </c:catAx>
      <c:valAx>
        <c:axId val="-2024910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698816"/>
        <c:crosses val="autoZero"/>
        <c:crossBetween val="between"/>
      </c:valAx>
      <c:valAx>
        <c:axId val="-2072511152"/>
        <c:scaling>
          <c:orientation val="minMax"/>
        </c:scaling>
        <c:delete val="0"/>
        <c:axPos val="r"/>
        <c:numFmt formatCode="&quot;€&quot;#,##0.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788880"/>
        <c:crosses val="max"/>
        <c:crossBetween val="between"/>
      </c:valAx>
      <c:catAx>
        <c:axId val="2131788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725111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31841097785714584"/>
          <c:y val="0.93231346345857991"/>
          <c:w val="0.27941272533299644"/>
          <c:h val="6.76865365414201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9/12/18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9/12/18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9788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2014 Cisco claimed there were as many as 1 million unfilled positions in InfoSec.</a:t>
            </a:r>
          </a:p>
          <a:p>
            <a:endParaRPr lang="en-US" dirty="0"/>
          </a:p>
          <a:p>
            <a:r>
              <a:rPr lang="en-US" dirty="0"/>
              <a:t>In 2018 Cybersecurity Ventures say that 3.5 million by 2021</a:t>
            </a:r>
          </a:p>
          <a:p>
            <a:endParaRPr lang="en-US" dirty="0"/>
          </a:p>
          <a:p>
            <a:r>
              <a:rPr lang="en-US" dirty="0"/>
              <a:t>In US industry average </a:t>
            </a:r>
            <a:r>
              <a:rPr lang="en-US" dirty="0" err="1"/>
              <a:t>salare</a:t>
            </a:r>
            <a:r>
              <a:rPr lang="en-US" dirty="0"/>
              <a:t> is $116k or $55.77 per hour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nearly three times the national median income for full-time wage and salary workers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80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 Administrators – Security Engineers, network security inc firewalls and all those lovely </a:t>
            </a:r>
            <a:r>
              <a:rPr lang="en-I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blinky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boxes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Engineers – Identity Access Management, Risk Analysts, Disaster Recovery, Security Engineers</a:t>
            </a:r>
          </a:p>
          <a:p>
            <a:endParaRPr lang="en-I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Stack Developers – Secure Application Lifecycle education and auditing, malware analysis, Reverse engineering Software Testing, </a:t>
            </a:r>
            <a:b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 penetration testing</a:t>
            </a:r>
          </a:p>
          <a:p>
            <a:endParaRPr lang="en-I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Technology Analyst – Information Security Analyst, SOC, IR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Systems Analyst – IDAM, SOC 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Systems Analyst – Network Security, Forensics, IR, Malware Analyst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806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 management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process of identifying, assessing and controlling threats to an organization's capital and earnings. These threats, or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risks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could stem from a wide variety of sources, including financial uncertainty, legal liabilities, strategic 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errors, accidents and natural disasters</a:t>
            </a:r>
          </a:p>
          <a:p>
            <a:b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also going to include Threat Modelling</a:t>
            </a:r>
            <a:b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 and short: How can you put a value on damages if you don’t know the worth of your assets?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$1 million in protection for $100k of value?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$5 lock to protect a $100k device?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0273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Physical security is still important as physical ownership is 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973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the difference between LDAP and Active Directory?</a:t>
            </a:r>
            <a:br>
              <a:rPr lang="en-US" dirty="0"/>
            </a:b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(Lightweight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Access Protocol) is an application protocol for querying and modifying items in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service providers like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Directory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supports a form of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Short answer: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services database, and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one of the protocols you can use to talk to it.</a:t>
            </a:r>
          </a:p>
          <a:p>
            <a:b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Collaborates to create configuration designs for design and implementation of various environments </a:t>
            </a:r>
            <a:b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 developer skillsets include NET, and Java/J2EE and related technologies; Knowledge of SCIM, SPML, SAML, OAuth, OpenID, XACML and other security/IAM related standards; Strong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programming skills;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0724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image of anyone in security - “</a:t>
            </a:r>
            <a:r>
              <a:rPr lang="en-US" dirty="0" err="1"/>
              <a:t>hackerman</a:t>
            </a:r>
            <a:r>
              <a:rPr lang="en-US" dirty="0"/>
              <a:t>:</a:t>
            </a:r>
          </a:p>
          <a:p>
            <a:r>
              <a:rPr lang="en-US" dirty="0"/>
              <a:t>Leverages standard attacks to iteratively remove entry points for attacker</a:t>
            </a:r>
          </a:p>
          <a:p>
            <a:r>
              <a:rPr lang="en-US" dirty="0"/>
              <a:t>Compiles detailed and comprehensive reports to assist blue team remedy all triaged discovered issues</a:t>
            </a:r>
          </a:p>
          <a:p>
            <a:r>
              <a:rPr lang="en-US" dirty="0"/>
              <a:t>Script kiddie vs pro</a:t>
            </a:r>
          </a:p>
          <a:p>
            <a:r>
              <a:rPr lang="en-US" dirty="0"/>
              <a:t>Saturated market but always scope to succeed for dedicated talent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0416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SIEM – security incident event management  </a:t>
            </a:r>
            <a:br>
              <a:rPr lang="en-US" dirty="0"/>
            </a:br>
            <a:r>
              <a:rPr lang="en-US" dirty="0"/>
              <a:t>SOC security operations center – the helpdesk of security</a:t>
            </a:r>
          </a:p>
          <a:p>
            <a:r>
              <a:rPr lang="en-US" dirty="0"/>
              <a:t>Not really, much more detailed than that. </a:t>
            </a:r>
          </a:p>
          <a:p>
            <a:r>
              <a:rPr lang="en-US" dirty="0"/>
              <a:t>High volume high stress</a:t>
            </a:r>
          </a:p>
          <a:p>
            <a:r>
              <a:rPr lang="en-US" dirty="0"/>
              <a:t>Learning via firehose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087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engineering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specialized field of 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focuses on the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aspects in the design of systems that need to be able to deal robustly with possible sources of disruption, ranging from natural disasters to malicious 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0737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security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use of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hardware, and procedural methods to protect </a:t>
            </a:r>
            <a:r>
              <a:rPr lang="en-I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</a:t>
            </a: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external threats.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6108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twitter account, get involved in study groups, basically all that’s covered in the Breaking Into Infosec page on Facebook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029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5436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you need is an old</a:t>
            </a:r>
            <a:r>
              <a:rPr lang="en-IE" baseline="0" dirty="0"/>
              <a:t> laptop or desktop with a hard-drive and a few gigs of RAM</a:t>
            </a:r>
          </a:p>
          <a:p>
            <a:endParaRPr lang="en-IE" baseline="0" dirty="0"/>
          </a:p>
          <a:p>
            <a:endParaRPr lang="en-IE" baseline="0" dirty="0"/>
          </a:p>
          <a:p>
            <a:r>
              <a:rPr lang="en-IE" baseline="0" dirty="0"/>
              <a:t>Here we setup a Linux box, in my case </a:t>
            </a:r>
            <a:r>
              <a:rPr lang="en-IE" baseline="0" dirty="0" err="1"/>
              <a:t>REMnux</a:t>
            </a:r>
            <a:r>
              <a:rPr lang="en-IE" baseline="0" dirty="0"/>
              <a:t> but you can also use Kali, or simply install whatever flavour you want and put in the tools individually. </a:t>
            </a:r>
          </a:p>
          <a:p>
            <a:r>
              <a:rPr lang="en-IE" baseline="0" dirty="0"/>
              <a:t>This will be used to intercept any “outbound” communications so we can monitor </a:t>
            </a:r>
            <a:r>
              <a:rPr lang="en-IE" baseline="0" dirty="0" err="1"/>
              <a:t>whats</a:t>
            </a:r>
            <a:r>
              <a:rPr lang="en-IE" baseline="0" dirty="0"/>
              <a:t> being asked for, and incrementally provide more functionality to the malware</a:t>
            </a:r>
          </a:p>
          <a:p>
            <a:endParaRPr lang="en-IE" baseline="0" dirty="0"/>
          </a:p>
          <a:p>
            <a:r>
              <a:rPr lang="en-IE" baseline="0" dirty="0"/>
              <a:t>The Windows VM can be one or all three of these, most malware is backwards compatible, but it helps to have images of all of them</a:t>
            </a:r>
          </a:p>
          <a:p>
            <a:r>
              <a:rPr lang="en-IE" baseline="0" dirty="0"/>
              <a:t>Keep them unpatched and vulnerable. </a:t>
            </a:r>
          </a:p>
          <a:p>
            <a:endParaRPr lang="en-IE" baseline="0" dirty="0"/>
          </a:p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7504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Monitor</a:t>
            </a:r>
            <a:r>
              <a:rPr lang="en-IE" baseline="0" dirty="0"/>
              <a:t> outbound traffic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Port 25: does it need </a:t>
            </a:r>
            <a:r>
              <a:rPr lang="en-IE" baseline="0" dirty="0" err="1"/>
              <a:t>smpt</a:t>
            </a:r>
            <a:endParaRPr lang="en-I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port 53   Does it need </a:t>
            </a:r>
            <a:r>
              <a:rPr lang="en-IE" baseline="0" dirty="0" err="1"/>
              <a:t>dns</a:t>
            </a:r>
            <a:r>
              <a:rPr lang="en-IE" baseline="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port 80  443   Does it need http: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port 20-21  Does it need ftp: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baseline="0" dirty="0"/>
              <a:t>Does it need IRC: 66659-6669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1080   Does it need Doom :D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8470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So,</a:t>
            </a:r>
            <a:r>
              <a:rPr lang="en-IE" baseline="0" dirty="0"/>
              <a:t> we covered the “Why”, we set up a little of the “How”, now we look at the WHEN….. </a:t>
            </a:r>
          </a:p>
          <a:p>
            <a:endParaRPr lang="en-IE" baseline="0" dirty="0"/>
          </a:p>
          <a:p>
            <a:r>
              <a:rPr lang="en-IE" baseline="0" dirty="0"/>
              <a:t>When does Malware Analysis even take place?</a:t>
            </a:r>
          </a:p>
          <a:p>
            <a:endParaRPr lang="en-IE" baseline="0" dirty="0"/>
          </a:p>
          <a:p>
            <a:r>
              <a:rPr lang="en-IE" baseline="0" dirty="0"/>
              <a:t>Here we have Lockheed Martin’s Cyber Intrusion </a:t>
            </a:r>
            <a:r>
              <a:rPr lang="en-IE" baseline="0" dirty="0" err="1"/>
              <a:t>Killchain</a:t>
            </a:r>
            <a:r>
              <a:rPr lang="en-IE" baseline="0" dirty="0"/>
              <a:t>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8787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2006, the National Institute of Standards and Technology (NIST) released the special publication 800-86 Guide to Integrating Forensic Techniques into Incident Response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5615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the time utilize the OODA loop: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Observe:   leverages situational awareness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Orient:  leverages situational understanding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Decide: situational judgement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Action: situational influence</a:t>
            </a:r>
          </a:p>
          <a:p>
            <a:r>
              <a:rPr lang="en-IE" baseline="0" dirty="0"/>
              <a:t>	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3580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Adam</a:t>
            </a:r>
            <a:r>
              <a:rPr lang="en-IE" baseline="0" dirty="0"/>
              <a:t> Savage - </a:t>
            </a:r>
            <a:r>
              <a:rPr lang="en-IE" baseline="0" dirty="0" err="1"/>
              <a:t>MythBusters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r>
              <a:rPr lang="en-IE" dirty="0"/>
              <a:t>It is for this reason that taking notes is the single most important thing an analyst</a:t>
            </a:r>
            <a:r>
              <a:rPr lang="en-IE" baseline="0" dirty="0"/>
              <a:t> can do. YOU may need to justify your pivoting from one piece of information to another, our you may need to return to a sample days or weeks after your initial investigations.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7377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 CompTIA Advanced Security Practitioner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SSCP Systems Security Certified Practitioner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CISSP Certified Information Systems Security Professional</a:t>
            </a:r>
            <a:b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CCSP Certified Cloud Security Professional (CCSP)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OSCP Offensive Security Certified Professional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780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ISACA Information Systems Audit and Control Association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028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2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748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352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Even today some</a:t>
            </a:r>
            <a:r>
              <a:rPr lang="en-IE" baseline="0" dirty="0"/>
              <a:t> people still believe that malware is a non-issue, especially if you’re a home user or small business. </a:t>
            </a:r>
          </a:p>
          <a:p>
            <a:endParaRPr lang="en-IE" baseline="0" dirty="0"/>
          </a:p>
          <a:p>
            <a:r>
              <a:rPr lang="en-IE" baseline="0" dirty="0"/>
              <a:t>“I don’t go to porn sites, of click on dodgy links, I’ll never be infected”. Unfortunately, that’s more often than not just fantasy. </a:t>
            </a:r>
          </a:p>
          <a:p>
            <a:endParaRPr lang="en-IE" baseline="0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4332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Before we go further, we do need to add a reality check.</a:t>
            </a:r>
          </a:p>
          <a:p>
            <a:br>
              <a:rPr lang="en-IE" baseline="0" dirty="0"/>
            </a:br>
            <a:r>
              <a:rPr lang="en-IE" baseline="0" dirty="0"/>
              <a:t>Not all breeches occur because of Hacktivists or Nation States, a lot of the time its through human error, greed or desires for revenge. </a:t>
            </a:r>
          </a:p>
          <a:p>
            <a:r>
              <a:rPr lang="en-IE" baseline="0" dirty="0"/>
              <a:t>Malware isn’t the primary reason for breeches, in fact in some industries its not even the Major reason, but it is one that needs to be addressed</a:t>
            </a:r>
            <a:br>
              <a:rPr lang="en-IE" baseline="0" dirty="0"/>
            </a:br>
            <a:r>
              <a:rPr lang="en-IE" baseline="0" dirty="0"/>
              <a:t>Defence-in-depth is the nature of our game, so we have to mitigate risk at every point possible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9362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Well, if its not the primary cause, you as, who cares?</a:t>
            </a:r>
            <a:r>
              <a:rPr lang="en-IE" baseline="0" dirty="0"/>
              <a:t>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341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So, why</a:t>
            </a:r>
            <a:r>
              <a:rPr lang="en-IE" baseline="0" dirty="0"/>
              <a:t> should we care? </a:t>
            </a:r>
          </a:p>
          <a:p>
            <a:r>
              <a:rPr lang="en-IE" baseline="0" dirty="0"/>
              <a:t>We’re not countries with secrets, </a:t>
            </a:r>
            <a:r>
              <a:rPr lang="en-IE" baseline="0" dirty="0" err="1"/>
              <a:t>whats</a:t>
            </a:r>
            <a:r>
              <a:rPr lang="en-IE" baseline="0" dirty="0"/>
              <a:t> the worst that could happen, right?</a:t>
            </a:r>
          </a:p>
          <a:p>
            <a:endParaRPr lang="en-IE" baseline="0" dirty="0"/>
          </a:p>
          <a:p>
            <a:r>
              <a:rPr lang="en-IE" baseline="0" dirty="0"/>
              <a:t>Well, if you operate within any regulated industry, from healthcare to pharma to universities to widget factories: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HIPPA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PCI 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EU Data Protection 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Local </a:t>
            </a:r>
            <a:r>
              <a:rPr lang="en-IE" baseline="0" dirty="0" err="1"/>
              <a:t>gov</a:t>
            </a:r>
            <a:r>
              <a:rPr lang="en-IE" baseline="0" dirty="0"/>
              <a:t> laws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/>
              <a:t>At a personal level, ransomware or viral infections could destroy an individuals screen play, PhD thesis</a:t>
            </a:r>
            <a:r>
              <a:rPr lang="en-IE" baseline="0"/>
              <a:t>, or “</a:t>
            </a:r>
            <a:r>
              <a:rPr lang="en-IE" baseline="0" dirty="0"/>
              <a:t>priceless” anime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5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9/12/18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821286" cy="2514601"/>
          </a:xfrm>
        </p:spPr>
        <p:txBody>
          <a:bodyPr/>
          <a:lstStyle/>
          <a:p>
            <a:r>
              <a:rPr lang="en-IE" b="0" dirty="0"/>
              <a:t>The Great Escape: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6901408" cy="1397000"/>
          </a:xfrm>
        </p:spPr>
        <p:txBody>
          <a:bodyPr/>
          <a:lstStyle/>
          <a:p>
            <a:r>
              <a:rPr lang="en-IE" dirty="0"/>
              <a:t>Transitioning to InfoSec from elsewhere </a:t>
            </a:r>
            <a:br>
              <a:rPr lang="en-IE" dirty="0"/>
            </a:br>
            <a:r>
              <a:rPr lang="en-IE" dirty="0"/>
              <a:t>			     - the what, why and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49" y="2490787"/>
            <a:ext cx="3819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812" y="1625724"/>
            <a:ext cx="4402460" cy="2342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258" y="451813"/>
            <a:ext cx="4878860" cy="2296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44" y="4293096"/>
            <a:ext cx="4315272" cy="207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2940070"/>
            <a:ext cx="4581350" cy="39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3B964-44F5-DD43-92FF-AAEA8F8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761" y="1032961"/>
            <a:ext cx="7505701" cy="43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A7C8F93-42AA-1947-B48B-6418B8EE6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90068"/>
              </p:ext>
            </p:extLst>
          </p:nvPr>
        </p:nvGraphicFramePr>
        <p:xfrm>
          <a:off x="0" y="188640"/>
          <a:ext cx="12071076" cy="666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996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Points of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4191000"/>
          </a:xfrm>
        </p:spPr>
        <p:txBody>
          <a:bodyPr>
            <a:normAutofit/>
          </a:bodyPr>
          <a:lstStyle/>
          <a:p>
            <a:r>
              <a:rPr lang="en-IE" sz="3200" dirty="0"/>
              <a:t>Systems Administrators</a:t>
            </a:r>
          </a:p>
          <a:p>
            <a:r>
              <a:rPr lang="en-IE" sz="3200" dirty="0"/>
              <a:t>Database Engineers</a:t>
            </a:r>
          </a:p>
          <a:p>
            <a:r>
              <a:rPr lang="en-IE" sz="3200" dirty="0"/>
              <a:t>Full Stack Developers</a:t>
            </a:r>
          </a:p>
          <a:p>
            <a:r>
              <a:rPr lang="en-IE" sz="3200" dirty="0"/>
              <a:t>Information Technology Analyst</a:t>
            </a:r>
          </a:p>
          <a:p>
            <a:r>
              <a:rPr lang="en-IE" sz="3200" dirty="0"/>
              <a:t>Information Systems Analyst</a:t>
            </a:r>
          </a:p>
          <a:p>
            <a:r>
              <a:rPr lang="en-IE" sz="3200" dirty="0"/>
              <a:t>Computer Systems Analyst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Security Domains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4191000"/>
          </a:xfrm>
        </p:spPr>
        <p:txBody>
          <a:bodyPr>
            <a:normAutofit/>
          </a:bodyPr>
          <a:lstStyle/>
          <a:p>
            <a:pPr lvl="2"/>
            <a:r>
              <a:rPr lang="en-IE" sz="3500" dirty="0"/>
              <a:t>Security and Risk Management</a:t>
            </a:r>
            <a:br>
              <a:rPr lang="en-IE" sz="3500" dirty="0"/>
            </a:br>
            <a:endParaRPr lang="en-IE" sz="3500" dirty="0"/>
          </a:p>
          <a:p>
            <a:pPr lvl="2"/>
            <a:r>
              <a:rPr lang="en-IE" sz="3500" dirty="0"/>
              <a:t>Asset Security</a:t>
            </a:r>
            <a:br>
              <a:rPr lang="en-IE" sz="3500" dirty="0"/>
            </a:br>
            <a:endParaRPr lang="en-IE" sz="3500" dirty="0"/>
          </a:p>
          <a:p>
            <a:pPr lvl="2"/>
            <a:r>
              <a:rPr lang="en-IE" sz="3500" dirty="0"/>
              <a:t>Identity &amp; Access Management</a:t>
            </a:r>
            <a:br>
              <a:rPr lang="en-IE" sz="3500" dirty="0"/>
            </a:br>
            <a:endParaRPr lang="en-IE" sz="3500" dirty="0"/>
          </a:p>
          <a:p>
            <a:pPr lvl="2"/>
            <a:r>
              <a:rPr lang="en-IE" sz="3500" dirty="0"/>
              <a:t>Communications &amp; Network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4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Security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IE" sz="3500" dirty="0"/>
              <a:t>Security Assessment &amp; Testing</a:t>
            </a:r>
            <a:br>
              <a:rPr lang="en-IE" sz="3500" dirty="0"/>
            </a:br>
            <a:endParaRPr lang="en-IE" sz="3500" dirty="0"/>
          </a:p>
          <a:p>
            <a:pPr lvl="2"/>
            <a:r>
              <a:rPr lang="en-IE" sz="3500" dirty="0"/>
              <a:t>Security Operations</a:t>
            </a:r>
            <a:br>
              <a:rPr lang="en-IE" sz="3500" dirty="0"/>
            </a:br>
            <a:endParaRPr lang="en-IE" sz="3500" dirty="0"/>
          </a:p>
          <a:p>
            <a:pPr lvl="2"/>
            <a:r>
              <a:rPr lang="en-IE" sz="3500" dirty="0"/>
              <a:t>Software Development Security</a:t>
            </a:r>
          </a:p>
          <a:p>
            <a:pPr lvl="2"/>
            <a:endParaRPr lang="en-IE" sz="3500" dirty="0"/>
          </a:p>
          <a:p>
            <a:pPr lvl="2"/>
            <a:r>
              <a:rPr lang="en-IE" sz="3500" dirty="0"/>
              <a:t>Security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264DB1-CAC8-BA4D-8A30-5EC62B8D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132" y="2060848"/>
            <a:ext cx="5558693" cy="4797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Security and Risk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4552528"/>
          </a:xfrm>
        </p:spPr>
        <p:txBody>
          <a:bodyPr>
            <a:normAutofit/>
          </a:bodyPr>
          <a:lstStyle/>
          <a:p>
            <a:r>
              <a:rPr lang="en-IE" b="1" dirty="0"/>
              <a:t>Risk</a:t>
            </a:r>
            <a:r>
              <a:rPr lang="en-IE" dirty="0"/>
              <a:t>=Impact X Probability / Cost</a:t>
            </a:r>
          </a:p>
          <a:p>
            <a:r>
              <a:rPr lang="en-IE" dirty="0"/>
              <a:t>NIST Risk Management Framework </a:t>
            </a:r>
            <a:r>
              <a:rPr lang="en-IE" b="1" dirty="0"/>
              <a:t>SP 800-30</a:t>
            </a:r>
          </a:p>
          <a:p>
            <a:r>
              <a:rPr lang="en-IE" b="1" dirty="0"/>
              <a:t>ISO27001 </a:t>
            </a:r>
            <a:r>
              <a:rPr lang="en-IE" dirty="0"/>
              <a:t>Cybersecurity Risk Framework</a:t>
            </a:r>
            <a:endParaRPr lang="en-IE" b="1" dirty="0"/>
          </a:p>
          <a:p>
            <a:r>
              <a:rPr lang="en-IE" dirty="0"/>
              <a:t>Other bespoke </a:t>
            </a:r>
            <a:r>
              <a:rPr lang="en-IE" dirty="0" err="1"/>
              <a:t>eg</a:t>
            </a:r>
            <a:r>
              <a:rPr lang="en-IE" dirty="0"/>
              <a:t> Vendor Security Alliance</a:t>
            </a:r>
          </a:p>
          <a:p>
            <a:r>
              <a:rPr lang="en-IE" dirty="0"/>
              <a:t>Risk recognition, reduction, mitigation</a:t>
            </a:r>
          </a:p>
          <a:p>
            <a:r>
              <a:rPr lang="en-US" dirty="0"/>
              <a:t>How do I get into this?</a:t>
            </a:r>
          </a:p>
          <a:p>
            <a:pPr lvl="1"/>
            <a:r>
              <a:rPr lang="en-US" dirty="0"/>
              <a:t>Auditors, Finance, Business Intelligence</a:t>
            </a:r>
          </a:p>
          <a:p>
            <a:pPr lvl="1"/>
            <a:r>
              <a:rPr lang="en-US" dirty="0"/>
              <a:t>General IT roles such as administrator, architect, management</a:t>
            </a:r>
          </a:p>
          <a:p>
            <a:pPr lvl="1"/>
            <a:r>
              <a:rPr lang="en-US" dirty="0"/>
              <a:t>Risk framework certification, CRISC, CISSP, CISA, CISM</a:t>
            </a:r>
          </a:p>
          <a:p>
            <a:pPr lvl="1"/>
            <a:r>
              <a:rPr lang="en-US" dirty="0"/>
              <a:t>Project Management – CAPM -&gt; PMP / Prince2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7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Asset Security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Physical access = direct pawnage! </a:t>
            </a:r>
          </a:p>
          <a:p>
            <a:r>
              <a:rPr lang="en-US" dirty="0"/>
              <a:t>Biometrics, mantraps, physical access management</a:t>
            </a:r>
          </a:p>
          <a:p>
            <a:r>
              <a:rPr lang="en-US" dirty="0"/>
              <a:t>From traditional security or technical roles</a:t>
            </a:r>
          </a:p>
          <a:p>
            <a:r>
              <a:rPr lang="en-US" dirty="0"/>
              <a:t>Social engineering awareness</a:t>
            </a:r>
          </a:p>
          <a:p>
            <a:r>
              <a:rPr lang="en-US" dirty="0"/>
              <a:t>Correct fire precautions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CISSP, Vendor specific certs, experience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CATCH JAMES BOND AND BRING HIM TO 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65607-20C3-8F44-8182-EFD83576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00" y="3014297"/>
            <a:ext cx="4824536" cy="32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E59-44EB-8C42-AABB-0105746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Communications &amp; Network Security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B408-811D-9B46-8188-AEC6E93B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  <a:p>
            <a:pPr lvl="1"/>
            <a:r>
              <a:rPr lang="en-US" dirty="0"/>
              <a:t>Firewalls</a:t>
            </a:r>
          </a:p>
          <a:p>
            <a:pPr lvl="1"/>
            <a:r>
              <a:rPr lang="en-US" dirty="0"/>
              <a:t>Encryption at rest and in transit</a:t>
            </a:r>
          </a:p>
          <a:p>
            <a:pPr lvl="1"/>
            <a:r>
              <a:rPr lang="en-US" dirty="0"/>
              <a:t>Authentication </a:t>
            </a:r>
          </a:p>
          <a:p>
            <a:pPr lvl="1"/>
            <a:r>
              <a:rPr lang="en-US" dirty="0"/>
              <a:t>Its all about that uptime, baby!</a:t>
            </a:r>
          </a:p>
          <a:p>
            <a:r>
              <a:rPr lang="en-US" dirty="0"/>
              <a:t>Entry point:</a:t>
            </a:r>
          </a:p>
          <a:p>
            <a:pPr lvl="1"/>
            <a:r>
              <a:rPr lang="en-US" dirty="0"/>
              <a:t>Network Engineer or Email admin</a:t>
            </a:r>
          </a:p>
          <a:p>
            <a:r>
              <a:rPr lang="en-US" dirty="0"/>
              <a:t>Certs include </a:t>
            </a:r>
          </a:p>
          <a:p>
            <a:pPr lvl="1"/>
            <a:r>
              <a:rPr lang="en-US" dirty="0"/>
              <a:t>CISCO CCNA -&gt; CCNA Security</a:t>
            </a:r>
          </a:p>
          <a:p>
            <a:pPr lvl="1"/>
            <a:r>
              <a:rPr lang="en-US" dirty="0"/>
              <a:t>Juniper, CITRIX, Palo Alto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1BDAB-216D-744E-A228-E1CE09CF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83" y="2852936"/>
            <a:ext cx="6961081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covered today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My background</a:t>
            </a:r>
          </a:p>
          <a:p>
            <a:r>
              <a:rPr lang="en-US" dirty="0"/>
              <a:t>Usual Points of Entry</a:t>
            </a:r>
          </a:p>
          <a:p>
            <a:r>
              <a:rPr lang="en-US" dirty="0"/>
              <a:t>Main Domains and Roles</a:t>
            </a:r>
          </a:p>
          <a:p>
            <a:r>
              <a:rPr lang="en-US" dirty="0"/>
              <a:t>Main Tips to succeed</a:t>
            </a:r>
          </a:p>
          <a:p>
            <a:r>
              <a:rPr lang="en-US" dirty="0"/>
              <a:t>College courses</a:t>
            </a:r>
          </a:p>
          <a:p>
            <a:r>
              <a:rPr lang="en-US" dirty="0"/>
              <a:t>Certifications</a:t>
            </a:r>
          </a:p>
          <a:p>
            <a:r>
              <a:rPr lang="en-US" dirty="0"/>
              <a:t>Community</a:t>
            </a:r>
          </a:p>
          <a:p>
            <a:r>
              <a:rPr lang="en-US" dirty="0"/>
              <a:t>Online Resources</a:t>
            </a:r>
          </a:p>
          <a:p>
            <a:r>
              <a:rPr lang="en-US" dirty="0"/>
              <a:t>Conferences</a:t>
            </a:r>
          </a:p>
        </p:txBody>
      </p:sp>
    </p:spTree>
    <p:extLst>
      <p:ext uri="{BB962C8B-B14F-4D97-AF65-F5344CB8AC3E}">
        <p14:creationId xmlns:p14="http://schemas.microsoft.com/office/powerpoint/2010/main" val="42667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76A3E-98AE-6846-9545-B3F68DFE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65" y="2564904"/>
            <a:ext cx="5760682" cy="5169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C1FF1-9D1F-7F4F-B068-24FA8C75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Identity &amp; Access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C7F3-62D1-7F44-8553-675A685D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4840560"/>
          </a:xfrm>
        </p:spPr>
        <p:txBody>
          <a:bodyPr>
            <a:normAutofit/>
          </a:bodyPr>
          <a:lstStyle/>
          <a:p>
            <a:r>
              <a:rPr lang="en-US" dirty="0"/>
              <a:t>Authentication, valid access, non-repudiation</a:t>
            </a:r>
          </a:p>
          <a:p>
            <a:r>
              <a:rPr lang="en-US" dirty="0"/>
              <a:t>Single </a:t>
            </a:r>
            <a:r>
              <a:rPr lang="en-US" dirty="0" err="1"/>
              <a:t>SignOn</a:t>
            </a:r>
            <a:r>
              <a:rPr lang="en-US" dirty="0"/>
              <a:t>, LDAP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IE" dirty="0"/>
              <a:t>Radiant Logic, Active Directory</a:t>
            </a:r>
            <a:endParaRPr lang="en-US" dirty="0"/>
          </a:p>
          <a:p>
            <a:r>
              <a:rPr lang="en-US" dirty="0"/>
              <a:t>Access control lists, federated vs unfederated </a:t>
            </a:r>
          </a:p>
          <a:p>
            <a:r>
              <a:rPr lang="en-US" dirty="0"/>
              <a:t>UI design and development, support, engineer, architect </a:t>
            </a:r>
          </a:p>
          <a:p>
            <a:r>
              <a:rPr lang="en-US" dirty="0"/>
              <a:t>How do I get into this?</a:t>
            </a:r>
          </a:p>
          <a:p>
            <a:pPr lvl="1"/>
            <a:r>
              <a:rPr lang="en-US" dirty="0"/>
              <a:t>Database or System Engineer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UX UI design and implementation</a:t>
            </a:r>
          </a:p>
          <a:p>
            <a:r>
              <a:rPr lang="en-US" dirty="0"/>
              <a:t>Certifications include: </a:t>
            </a:r>
          </a:p>
          <a:p>
            <a:pPr lvl="1"/>
            <a:r>
              <a:rPr lang="en-US" dirty="0"/>
              <a:t>Certified Identity and Access Manager (vendor neutral)</a:t>
            </a:r>
          </a:p>
          <a:p>
            <a:pPr lvl="1"/>
            <a:r>
              <a:rPr lang="en-US" dirty="0"/>
              <a:t>CISSP </a:t>
            </a:r>
          </a:p>
        </p:txBody>
      </p:sp>
    </p:spTree>
    <p:extLst>
      <p:ext uri="{BB962C8B-B14F-4D97-AF65-F5344CB8AC3E}">
        <p14:creationId xmlns:p14="http://schemas.microsoft.com/office/powerpoint/2010/main" val="9785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1FF1-9D1F-7F4F-B068-24FA8C75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Security Assessment &amp; 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C7F3-62D1-7F44-8553-675A685D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Web application and Network Penetration testing</a:t>
            </a:r>
          </a:p>
          <a:p>
            <a:r>
              <a:rPr lang="en-US" dirty="0"/>
              <a:t>Vulnerability discovery for PCI DSS</a:t>
            </a:r>
          </a:p>
          <a:p>
            <a:r>
              <a:rPr lang="en-US" dirty="0"/>
              <a:t>Social engineering inc phishing, </a:t>
            </a:r>
            <a:r>
              <a:rPr lang="en-US" dirty="0" err="1"/>
              <a:t>vhishing</a:t>
            </a:r>
            <a:endParaRPr lang="en-US" dirty="0"/>
          </a:p>
          <a:p>
            <a:r>
              <a:rPr lang="en-US" dirty="0"/>
              <a:t>Offensive or Defensive</a:t>
            </a:r>
          </a:p>
          <a:p>
            <a:r>
              <a:rPr lang="en-US" dirty="0"/>
              <a:t>Entry points include:</a:t>
            </a:r>
          </a:p>
          <a:p>
            <a:pPr lvl="1"/>
            <a:r>
              <a:rPr lang="en-US" dirty="0"/>
              <a:t>System admin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Physical Security</a:t>
            </a:r>
          </a:p>
          <a:p>
            <a:r>
              <a:rPr lang="en-US" dirty="0"/>
              <a:t>Certifications include</a:t>
            </a:r>
          </a:p>
          <a:p>
            <a:pPr lvl="1"/>
            <a:r>
              <a:rPr lang="en-US" dirty="0"/>
              <a:t>Offensive Security OSCP</a:t>
            </a:r>
          </a:p>
          <a:p>
            <a:pPr lvl="1"/>
            <a:r>
              <a:rPr lang="en-US" dirty="0"/>
              <a:t>CompTIA </a:t>
            </a:r>
            <a:r>
              <a:rPr lang="en-US" dirty="0" err="1"/>
              <a:t>PenTest</a:t>
            </a:r>
            <a:r>
              <a:rPr lang="en-US" dirty="0"/>
              <a:t>+</a:t>
            </a:r>
          </a:p>
          <a:p>
            <a:pPr lvl="1"/>
            <a:r>
              <a:rPr lang="en-US" dirty="0"/>
              <a:t>EC Council Certified Ethical Hacker   (C|EH)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54574-67A6-3D4F-9071-1A87310B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2204864"/>
            <a:ext cx="5506380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1FF1-9D1F-7F4F-B068-24FA8C75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Security 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C7F3-62D1-7F44-8553-675A685D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Responding to alerts on multiple SIEM solutions</a:t>
            </a:r>
          </a:p>
          <a:p>
            <a:pPr lvl="1"/>
            <a:r>
              <a:rPr lang="en-US" dirty="0"/>
              <a:t>ArcSight</a:t>
            </a:r>
          </a:p>
          <a:p>
            <a:pPr lvl="1"/>
            <a:r>
              <a:rPr lang="en-US" dirty="0"/>
              <a:t>Splunk</a:t>
            </a:r>
          </a:p>
          <a:p>
            <a:r>
              <a:rPr lang="en-US" dirty="0"/>
              <a:t>Triage and respond appropriately - escalate from alert to incident</a:t>
            </a:r>
          </a:p>
          <a:p>
            <a:r>
              <a:rPr lang="en-US" dirty="0"/>
              <a:t>High volume, high stress, high performance</a:t>
            </a:r>
          </a:p>
          <a:p>
            <a:r>
              <a:rPr lang="en-US" dirty="0"/>
              <a:t>Entry points:</a:t>
            </a:r>
          </a:p>
          <a:p>
            <a:pPr lvl="1"/>
            <a:r>
              <a:rPr lang="en-US" dirty="0"/>
              <a:t>Helpdesk</a:t>
            </a:r>
          </a:p>
          <a:p>
            <a:pPr lvl="1"/>
            <a:r>
              <a:rPr lang="en-US" dirty="0"/>
              <a:t>Customer Support</a:t>
            </a:r>
          </a:p>
          <a:p>
            <a:pPr lvl="1"/>
            <a:r>
              <a:rPr lang="en-US" dirty="0"/>
              <a:t>Network Operations Centre</a:t>
            </a:r>
          </a:p>
          <a:p>
            <a:pPr lvl="1"/>
            <a:r>
              <a:rPr lang="en-US" dirty="0"/>
              <a:t>Sysadmin</a:t>
            </a:r>
          </a:p>
          <a:p>
            <a:r>
              <a:rPr lang="en-US" dirty="0"/>
              <a:t>Certifications:</a:t>
            </a:r>
          </a:p>
          <a:p>
            <a:pPr lvl="1"/>
            <a:r>
              <a:rPr lang="en-US" dirty="0"/>
              <a:t>CompTIA A+ -&gt; Network+ -&gt; Security+ -&gt; </a:t>
            </a:r>
            <a:r>
              <a:rPr lang="en-US" dirty="0" err="1"/>
              <a:t>CySA</a:t>
            </a:r>
            <a:r>
              <a:rPr lang="en-US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D57C1-68F6-764A-82EA-89E1FFF1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499" y="1150639"/>
            <a:ext cx="4510609" cy="45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1FF1-9D1F-7F4F-B068-24FA8C75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Security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C7F3-62D1-7F44-8553-675A685D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845624" cy="4191000"/>
          </a:xfrm>
        </p:spPr>
        <p:txBody>
          <a:bodyPr/>
          <a:lstStyle/>
          <a:p>
            <a:r>
              <a:rPr lang="en-US" dirty="0"/>
              <a:t>Design, implement and maintain multiple complex security solutions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Incident Response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Data Loss Detection/Prevention ( DLD / DLP )</a:t>
            </a:r>
          </a:p>
          <a:p>
            <a:pPr lvl="1"/>
            <a:r>
              <a:rPr lang="en-US" dirty="0"/>
              <a:t>Automation Engineer</a:t>
            </a:r>
          </a:p>
          <a:p>
            <a:r>
              <a:rPr lang="en-US" dirty="0"/>
              <a:t>Entry points:</a:t>
            </a:r>
          </a:p>
          <a:p>
            <a:pPr lvl="1"/>
            <a:r>
              <a:rPr lang="en-US" dirty="0"/>
              <a:t>System Admin, Programmer/Developer, police &amp; military, helpdesk, networking…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570DD-7B3A-5341-AE3A-FB47A85A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12" y="2492896"/>
            <a:ext cx="5665413" cy="22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1FF1-9D1F-7F4F-B068-24FA8C75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 Development 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C7F3-62D1-7F44-8553-675A685D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Design, implement, update systems with security in mind</a:t>
            </a:r>
          </a:p>
          <a:p>
            <a:r>
              <a:rPr lang="en-US" dirty="0"/>
              <a:t>Develop fully functional security solutions</a:t>
            </a:r>
          </a:p>
          <a:p>
            <a:r>
              <a:rPr lang="en-US" dirty="0"/>
              <a:t>Ensure that Secure Development Lifecycle is adhered to</a:t>
            </a:r>
          </a:p>
          <a:p>
            <a:r>
              <a:rPr lang="en-US" dirty="0"/>
              <a:t>Entry points:</a:t>
            </a:r>
          </a:p>
          <a:p>
            <a:pPr lvl="1"/>
            <a:r>
              <a:rPr lang="en-US" dirty="0"/>
              <a:t>Programmer</a:t>
            </a:r>
          </a:p>
          <a:p>
            <a:pPr lvl="1"/>
            <a:r>
              <a:rPr lang="en-US" dirty="0"/>
              <a:t>Developer</a:t>
            </a:r>
          </a:p>
          <a:p>
            <a:pPr lvl="1"/>
            <a:r>
              <a:rPr lang="en-US" dirty="0"/>
              <a:t>UX / UI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9BA86-569C-F349-9095-095D5B1B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355" y="3208222"/>
            <a:ext cx="6598469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0606-9E1D-E94A-AC8D-5123B2C1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Tips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2EE9-EF0A-724E-9990-5C739A9D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inspiration and mentors</a:t>
            </a:r>
          </a:p>
          <a:p>
            <a:r>
              <a:rPr lang="en-US" dirty="0"/>
              <a:t>Go for what excites you</a:t>
            </a:r>
          </a:p>
          <a:p>
            <a:r>
              <a:rPr lang="en-US" dirty="0"/>
              <a:t>Don’t specialize just in security</a:t>
            </a:r>
          </a:p>
          <a:p>
            <a:r>
              <a:rPr lang="en-US" dirty="0"/>
              <a:t>Network, contribute, mentor</a:t>
            </a:r>
          </a:p>
          <a:p>
            <a:r>
              <a:rPr lang="en-US" dirty="0"/>
              <a:t>Constantly improve and add to your toolbox</a:t>
            </a:r>
          </a:p>
          <a:p>
            <a:r>
              <a:rPr lang="en-US" dirty="0"/>
              <a:t>Legitimise your skills through certification</a:t>
            </a:r>
          </a:p>
          <a:p>
            <a:r>
              <a:rPr lang="en-US" dirty="0"/>
              <a:t>Never stop never stopping!</a:t>
            </a:r>
          </a:p>
        </p:txBody>
      </p:sp>
    </p:spTree>
    <p:extLst>
      <p:ext uri="{BB962C8B-B14F-4D97-AF65-F5344CB8AC3E}">
        <p14:creationId xmlns:p14="http://schemas.microsoft.com/office/powerpoint/2010/main" val="21654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Setup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3661047" cy="4191000"/>
          </a:xfrm>
        </p:spPr>
        <p:txBody>
          <a:bodyPr>
            <a:normAutofit/>
          </a:bodyPr>
          <a:lstStyle/>
          <a:p>
            <a:r>
              <a:rPr lang="en-US" dirty="0"/>
              <a:t>Virtual </a:t>
            </a:r>
            <a:r>
              <a:rPr lang="en-US" dirty="0" err="1"/>
              <a:t>Hyperviser</a:t>
            </a:r>
            <a:endParaRPr lang="en-US" dirty="0"/>
          </a:p>
          <a:p>
            <a:pPr lvl="1"/>
            <a:r>
              <a:rPr lang="en-US" dirty="0"/>
              <a:t>Oracle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r>
              <a:rPr lang="en-US" dirty="0"/>
              <a:t>VMWare Player</a:t>
            </a:r>
          </a:p>
          <a:p>
            <a:r>
              <a:rPr lang="en-US" dirty="0"/>
              <a:t>Linux VM</a:t>
            </a:r>
          </a:p>
          <a:p>
            <a:pPr lvl="1"/>
            <a:r>
              <a:rPr lang="en-US" dirty="0" err="1"/>
              <a:t>REMnux</a:t>
            </a:r>
            <a:endParaRPr lang="en-US" dirty="0"/>
          </a:p>
          <a:p>
            <a:pPr lvl="1"/>
            <a:r>
              <a:rPr lang="en-US" dirty="0"/>
              <a:t>Kali</a:t>
            </a:r>
          </a:p>
          <a:p>
            <a:r>
              <a:rPr lang="en-US" dirty="0"/>
              <a:t>Windows VM</a:t>
            </a:r>
          </a:p>
          <a:p>
            <a:pPr lvl="1"/>
            <a:r>
              <a:rPr lang="en-US" dirty="0"/>
              <a:t>Windows XP</a:t>
            </a:r>
          </a:p>
          <a:p>
            <a:pPr lvl="1"/>
            <a:r>
              <a:rPr lang="en-US" dirty="0"/>
              <a:t>Windows 7</a:t>
            </a:r>
          </a:p>
          <a:p>
            <a:pPr lvl="1"/>
            <a:r>
              <a:rPr lang="en-US" dirty="0"/>
              <a:t>Windows 8</a:t>
            </a:r>
          </a:p>
        </p:txBody>
      </p:sp>
      <p:pic>
        <p:nvPicPr>
          <p:cNvPr id="2050" name="Picture 2" descr="http://docs.cuckoosandbox.org/en/latest/_images/architecture-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61" y="1573222"/>
            <a:ext cx="672465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Behavioural Analysis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Dual Box Behavioural Analysis</a:t>
            </a:r>
          </a:p>
          <a:p>
            <a:pPr lvl="1"/>
            <a:r>
              <a:rPr lang="en-IE" dirty="0"/>
              <a:t>Fake a gateway server</a:t>
            </a:r>
          </a:p>
          <a:p>
            <a:pPr lvl="1"/>
            <a:r>
              <a:rPr lang="en-IE" dirty="0"/>
              <a:t>Incrementally add functions</a:t>
            </a:r>
          </a:p>
        </p:txBody>
      </p:sp>
      <p:pic>
        <p:nvPicPr>
          <p:cNvPr id="4" name="Picture 2" descr="Image result for malware analysis 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84" y="1584251"/>
            <a:ext cx="5819775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</a:t>
            </a:r>
            <a:r>
              <a:rPr lang="en-US" dirty="0" err="1"/>
              <a:t>Killchain</a:t>
            </a:r>
            <a:endParaRPr lang="en-US" dirty="0"/>
          </a:p>
        </p:txBody>
      </p:sp>
      <p:pic>
        <p:nvPicPr>
          <p:cNvPr id="6146" name="Picture 2" descr="Image result for incident response chai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80" y="1828800"/>
            <a:ext cx="637086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4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of a Malware Analyst</a:t>
            </a:r>
          </a:p>
        </p:txBody>
      </p:sp>
      <p:pic>
        <p:nvPicPr>
          <p:cNvPr id="9218" name="Picture 2" descr="http://4.bp.blogspot.com/_Jgk3LbZWY8I/TL4_gGa186I/AAAAAAAAAIU/P4V8Y9lbZFo/s640/nist+proces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70763"/>
            <a:ext cx="7042721" cy="362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3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71" y="1916832"/>
            <a:ext cx="792088" cy="793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30" y="4341264"/>
            <a:ext cx="800100" cy="809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65" y="3537357"/>
            <a:ext cx="800100" cy="82867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32247" y="2709948"/>
            <a:ext cx="828675" cy="8382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  <p:pic>
        <p:nvPicPr>
          <p:cNvPr id="1026" name="Picture 2" descr="https://cdn.shopify.com/s/files/1/0374/5725/products/Cork_406x305.jpg?v=14555527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853" y="980728"/>
            <a:ext cx="3305857" cy="49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32464" y="2116987"/>
            <a:ext cx="4641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Jack Baylor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https://ie.linkedin.com/in/jackbaylor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Breaking Into InfoSec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@2wiredSecurity</a:t>
            </a:r>
          </a:p>
        </p:txBody>
      </p:sp>
    </p:spTree>
    <p:extLst>
      <p:ext uri="{BB962C8B-B14F-4D97-AF65-F5344CB8AC3E}">
        <p14:creationId xmlns:p14="http://schemas.microsoft.com/office/powerpoint/2010/main" val="37813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of a Security Engineer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5213" y="1828800"/>
            <a:ext cx="5380618" cy="2010317"/>
          </a:xfrm>
        </p:spPr>
        <p:txBody>
          <a:bodyPr/>
          <a:lstStyle/>
          <a:p>
            <a:r>
              <a:rPr lang="en-IE" dirty="0"/>
              <a:t>Automated Analysis</a:t>
            </a:r>
          </a:p>
          <a:p>
            <a:r>
              <a:rPr lang="en-IE" dirty="0"/>
              <a:t>Static analysis </a:t>
            </a:r>
          </a:p>
          <a:p>
            <a:r>
              <a:rPr lang="en-IE" dirty="0"/>
              <a:t>Behavioural / Dynamic Analysis</a:t>
            </a:r>
          </a:p>
        </p:txBody>
      </p:sp>
      <p:pic>
        <p:nvPicPr>
          <p:cNvPr id="15362" name="Picture 2" descr="http://i.imgur.com/j6qzQP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72" y="1819822"/>
            <a:ext cx="2914501" cy="290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InfoSec Mindset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4338" name="Picture 2" descr="https://dorkdaddydotcom.files.wordpress.com/2014/06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2" y="1740860"/>
            <a:ext cx="4381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488D-14A9-C24B-869D-BE926DB0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courses: Masters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74C4-ADAD-6C43-92A7-BC44F7C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IT Blanchardstown (</a:t>
            </a:r>
            <a:r>
              <a:rPr lang="en-US" dirty="0" err="1"/>
              <a:t>skillnet</a:t>
            </a:r>
            <a:r>
              <a:rPr lang="en-US" dirty="0"/>
              <a:t>) MSc in Cyber Security (online)</a:t>
            </a:r>
            <a:endParaRPr lang="en-IE" dirty="0"/>
          </a:p>
          <a:p>
            <a:pPr lvl="1"/>
            <a:r>
              <a:rPr lang="en-US" dirty="0"/>
              <a:t>Cork Institute of Technology MSC in Information Security (online)</a:t>
            </a:r>
            <a:endParaRPr lang="en-IE" dirty="0"/>
          </a:p>
          <a:p>
            <a:pPr lvl="1"/>
            <a:r>
              <a:rPr lang="en-US" dirty="0"/>
              <a:t>University College Dublin MSc Forensic Computing &amp; Cybercrime Investigation</a:t>
            </a:r>
            <a:endParaRPr lang="en-IE" dirty="0"/>
          </a:p>
          <a:p>
            <a:pPr lvl="1"/>
            <a:r>
              <a:rPr lang="en-US" dirty="0"/>
              <a:t>Dublin Institute of Technology MSc Computing (Security &amp; Forensics)</a:t>
            </a:r>
            <a:endParaRPr lang="en-IE" dirty="0"/>
          </a:p>
          <a:p>
            <a:pPr lvl="1"/>
            <a:r>
              <a:rPr lang="en-US" dirty="0"/>
              <a:t>Dublin City University: International Master in Security, Intelligence</a:t>
            </a:r>
            <a:endParaRPr lang="en-IE" dirty="0"/>
          </a:p>
          <a:p>
            <a:pPr lvl="1"/>
            <a:r>
              <a:rPr lang="en-US" dirty="0"/>
              <a:t>Griffith: MSc in Information and Network Security</a:t>
            </a:r>
            <a:endParaRPr lang="en-IE" dirty="0"/>
          </a:p>
          <a:p>
            <a:pPr lvl="1"/>
            <a:r>
              <a:rPr lang="en-US" dirty="0"/>
              <a:t>University of Limerick Meng of Information and Network Security</a:t>
            </a:r>
            <a:endParaRPr lang="en-IE" dirty="0"/>
          </a:p>
          <a:p>
            <a:pPr lvl="1"/>
            <a:r>
              <a:rPr lang="en-US" dirty="0"/>
              <a:t>Letterkenny MSc in Systems and Software Security</a:t>
            </a:r>
            <a:endParaRPr lang="en-I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488D-14A9-C24B-869D-BE926DB0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74C4-ADAD-6C43-92A7-BC44F7C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CompTIA</a:t>
            </a:r>
          </a:p>
          <a:p>
            <a:pPr lvl="1"/>
            <a:r>
              <a:rPr lang="en-US" dirty="0"/>
              <a:t>A+ -&gt; Network+ -&gt; Security+ -&gt;</a:t>
            </a:r>
            <a:r>
              <a:rPr lang="en-US" dirty="0" err="1"/>
              <a:t>CySA</a:t>
            </a:r>
            <a:r>
              <a:rPr lang="en-US" dirty="0"/>
              <a:t>+ -&gt; CASP</a:t>
            </a:r>
          </a:p>
          <a:p>
            <a:r>
              <a:rPr lang="en-US" dirty="0"/>
              <a:t>ISC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SSCP -&gt; CISSP -&gt; CSSLP / CCSP</a:t>
            </a:r>
          </a:p>
          <a:p>
            <a:r>
              <a:rPr lang="en-US" dirty="0"/>
              <a:t>Offensive Security: </a:t>
            </a:r>
          </a:p>
          <a:p>
            <a:pPr lvl="1"/>
            <a:r>
              <a:rPr lang="en-US" dirty="0"/>
              <a:t>OSCP -&gt; OSCE</a:t>
            </a:r>
          </a:p>
          <a:p>
            <a:r>
              <a:rPr lang="en-US" dirty="0"/>
              <a:t>ISACA</a:t>
            </a:r>
          </a:p>
          <a:p>
            <a:pPr lvl="1"/>
            <a:r>
              <a:rPr lang="en-US" dirty="0"/>
              <a:t>CRISC -&gt; CISA -&gt; CISM</a:t>
            </a:r>
          </a:p>
          <a:p>
            <a:r>
              <a:rPr lang="en-US" dirty="0"/>
              <a:t>CISCO</a:t>
            </a:r>
          </a:p>
          <a:p>
            <a:pPr lvl="1"/>
            <a:r>
              <a:rPr lang="en-US" dirty="0"/>
              <a:t>CCNA Security -&gt; CCNP Security -&gt; CCIE Security</a:t>
            </a:r>
          </a:p>
        </p:txBody>
      </p:sp>
    </p:spTree>
    <p:extLst>
      <p:ext uri="{BB962C8B-B14F-4D97-AF65-F5344CB8AC3E}">
        <p14:creationId xmlns:p14="http://schemas.microsoft.com/office/powerpoint/2010/main" val="21810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488D-14A9-C24B-869D-BE926DB0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74C4-ADAD-6C43-92A7-BC44F7C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Defcon (hey, that’s us!)</a:t>
            </a:r>
          </a:p>
          <a:p>
            <a:pPr lvl="1"/>
            <a:r>
              <a:rPr lang="en-US" dirty="0"/>
              <a:t>Hack the Planet!</a:t>
            </a:r>
          </a:p>
          <a:p>
            <a:r>
              <a:rPr lang="en-US" dirty="0"/>
              <a:t>OWASP</a:t>
            </a:r>
          </a:p>
          <a:p>
            <a:pPr lvl="1"/>
            <a:r>
              <a:rPr lang="en-US" dirty="0"/>
              <a:t>OWASP Top 10 and Web Top 10</a:t>
            </a:r>
          </a:p>
          <a:p>
            <a:r>
              <a:rPr lang="en-US" dirty="0"/>
              <a:t>ISACA</a:t>
            </a:r>
          </a:p>
          <a:p>
            <a:pPr lvl="1"/>
            <a:r>
              <a:rPr lang="en-IE" dirty="0"/>
              <a:t>focused on IT governance</a:t>
            </a:r>
          </a:p>
          <a:p>
            <a:r>
              <a:rPr lang="en-IE" dirty="0" err="1"/>
              <a:t>IT@Cork</a:t>
            </a:r>
            <a:endParaRPr lang="en-IE" dirty="0"/>
          </a:p>
          <a:p>
            <a:pPr lvl="1"/>
            <a:r>
              <a:rPr lang="en-IE" dirty="0"/>
              <a:t>Covers full industry stack of IT and IT-adjacent companies and services</a:t>
            </a:r>
          </a:p>
          <a:p>
            <a:r>
              <a:rPr lang="en-IE" dirty="0"/>
              <a:t>University and IT specific clubs and societies</a:t>
            </a:r>
          </a:p>
          <a:p>
            <a:pPr lvl="1"/>
            <a:r>
              <a:rPr lang="en-IE" dirty="0"/>
              <a:t>Networking, fun and information sharing</a:t>
            </a:r>
          </a:p>
        </p:txBody>
      </p:sp>
    </p:spTree>
    <p:extLst>
      <p:ext uri="{BB962C8B-B14F-4D97-AF65-F5344CB8AC3E}">
        <p14:creationId xmlns:p14="http://schemas.microsoft.com/office/powerpoint/2010/main" val="83783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488D-14A9-C24B-869D-BE926DB0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74C4-ADAD-6C43-92A7-BC44F7C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CorkSec.com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You’re friendly neighborhood DefCon group!</a:t>
            </a:r>
          </a:p>
          <a:p>
            <a:r>
              <a:rPr lang="en-US" dirty="0"/>
              <a:t>Facebook groups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Breaking into InfoSec</a:t>
            </a:r>
          </a:p>
          <a:p>
            <a:r>
              <a:rPr lang="en-US" dirty="0" err="1"/>
              <a:t>Cybrary.it</a:t>
            </a:r>
            <a:endParaRPr lang="en-US" dirty="0"/>
          </a:p>
          <a:p>
            <a:pPr lvl="1"/>
            <a:r>
              <a:rPr lang="en-US" dirty="0"/>
              <a:t>Small to medium online courses – </a:t>
            </a:r>
            <a:r>
              <a:rPr lang="en-US" b="1" dirty="0"/>
              <a:t>free</a:t>
            </a:r>
          </a:p>
          <a:p>
            <a:r>
              <a:rPr lang="en-US" dirty="0"/>
              <a:t>Massive online courses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edX, </a:t>
            </a:r>
            <a:r>
              <a:rPr lang="en-IE" dirty="0"/>
              <a:t>Coursera, Khan academy</a:t>
            </a:r>
          </a:p>
          <a:p>
            <a:r>
              <a:rPr lang="en-IE" dirty="0" err="1"/>
              <a:t>SecurityTube.net</a:t>
            </a:r>
            <a:endParaRPr lang="en-IE" dirty="0"/>
          </a:p>
          <a:p>
            <a:pPr lvl="1"/>
            <a:r>
              <a:rPr lang="en-IE" dirty="0"/>
              <a:t>Curated conference talks</a:t>
            </a:r>
          </a:p>
          <a:p>
            <a:r>
              <a:rPr lang="en-IE" dirty="0"/>
              <a:t>YouTube, </a:t>
            </a:r>
            <a:r>
              <a:rPr lang="en-IE" dirty="0" err="1"/>
              <a:t>Github</a:t>
            </a:r>
            <a:r>
              <a:rPr lang="en-IE" dirty="0"/>
              <a:t>, basically just Google what you’re looking for!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4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488D-14A9-C24B-869D-BE926DB0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74C4-ADAD-6C43-92A7-BC44F7C3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48405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DefCon</a:t>
            </a:r>
          </a:p>
          <a:p>
            <a:pPr lvl="1"/>
            <a:r>
              <a:rPr lang="en-US" dirty="0"/>
              <a:t>4 days Thursday – Sunday in Las Vegas</a:t>
            </a:r>
          </a:p>
          <a:p>
            <a:r>
              <a:rPr lang="en-US" dirty="0" err="1"/>
              <a:t>Blackhat</a:t>
            </a:r>
            <a:endParaRPr lang="en-US" dirty="0"/>
          </a:p>
          <a:p>
            <a:pPr lvl="1"/>
            <a:r>
              <a:rPr lang="en-US" dirty="0"/>
              <a:t>4 day Monday – Thursday in Las Vegas</a:t>
            </a:r>
          </a:p>
          <a:p>
            <a:r>
              <a:rPr lang="en-US" dirty="0"/>
              <a:t>B-Sides</a:t>
            </a:r>
          </a:p>
          <a:p>
            <a:pPr lvl="1"/>
            <a:r>
              <a:rPr lang="en-US" dirty="0"/>
              <a:t>Multiple cities worldwide</a:t>
            </a:r>
          </a:p>
          <a:p>
            <a:r>
              <a:rPr lang="en-US" dirty="0" err="1"/>
              <a:t>SteelCon</a:t>
            </a:r>
            <a:endParaRPr lang="en-US" dirty="0"/>
          </a:p>
          <a:p>
            <a:pPr lvl="1"/>
            <a:r>
              <a:rPr lang="en-US" dirty="0"/>
              <a:t>3 days in June in North of England</a:t>
            </a:r>
          </a:p>
          <a:p>
            <a:r>
              <a:rPr lang="en-US" dirty="0" err="1"/>
              <a:t>HackInParis</a:t>
            </a:r>
            <a:endParaRPr lang="en-US" dirty="0"/>
          </a:p>
          <a:p>
            <a:pPr lvl="1"/>
            <a:r>
              <a:rPr lang="en-US" dirty="0"/>
              <a:t>2 days Paris France in June</a:t>
            </a:r>
          </a:p>
          <a:p>
            <a:r>
              <a:rPr lang="en-US" dirty="0"/>
              <a:t>Recon</a:t>
            </a:r>
          </a:p>
          <a:p>
            <a:pPr lvl="1"/>
            <a:r>
              <a:rPr lang="en-US" dirty="0"/>
              <a:t>3 days Brussels in Feb</a:t>
            </a:r>
          </a:p>
        </p:txBody>
      </p:sp>
    </p:spTree>
    <p:extLst>
      <p:ext uri="{BB962C8B-B14F-4D97-AF65-F5344CB8AC3E}">
        <p14:creationId xmlns:p14="http://schemas.microsoft.com/office/powerpoint/2010/main" val="112384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488D-14A9-C24B-869D-BE926DB0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74C4-ADAD-6C43-92A7-BC44F7C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1E1B-F06C-3642-8D5C-0DF500CD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386E9-9B66-184E-B195-FAD15D6E6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613" y="1828800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UCC Computer Science</a:t>
            </a:r>
          </a:p>
          <a:p>
            <a:r>
              <a:rPr lang="en-US" dirty="0"/>
              <a:t>CIT Business Information Systems </a:t>
            </a:r>
          </a:p>
          <a:p>
            <a:r>
              <a:rPr lang="en-US" dirty="0"/>
              <a:t>Helpdesk for “Big Oil” </a:t>
            </a:r>
          </a:p>
          <a:p>
            <a:r>
              <a:rPr lang="en-US" dirty="0"/>
              <a:t>Customer Support for “Big Data”</a:t>
            </a:r>
          </a:p>
          <a:p>
            <a:r>
              <a:rPr lang="en-US" dirty="0"/>
              <a:t>Helpdesk for MSP </a:t>
            </a:r>
          </a:p>
        </p:txBody>
      </p:sp>
    </p:spTree>
    <p:extLst>
      <p:ext uri="{BB962C8B-B14F-4D97-AF65-F5344CB8AC3E}">
        <p14:creationId xmlns:p14="http://schemas.microsoft.com/office/powerpoint/2010/main" val="37807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38F1-25D4-AB44-BD2A-B9925309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1AA2-B5CA-2B48-AA7A-9A4755E60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upload.wikimedia.org/wikipedia/commons/thumb/5/58/Maslow%27s_hierarchy_of_needs.svg/450px-Maslow%27s_hierarchy_of_needs.svg.png">
            <a:extLst>
              <a:ext uri="{FF2B5EF4-FFF2-40B4-BE49-F238E27FC236}">
                <a16:creationId xmlns:a16="http://schemas.microsoft.com/office/drawing/2014/main" id="{CE8D3AF7-1B0B-8B48-A7FC-BBB67B6B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83" y="369909"/>
            <a:ext cx="8640230" cy="566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6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Team Lead for MSP – CompTIA A+ / Network+ / Security+</a:t>
            </a:r>
          </a:p>
          <a:p>
            <a:r>
              <a:rPr lang="en-US" dirty="0"/>
              <a:t>Deskside Support for “Big Finance”</a:t>
            </a:r>
          </a:p>
          <a:p>
            <a:r>
              <a:rPr lang="en-US" dirty="0"/>
              <a:t>Security Engineer for telco / semiconductor – multiple talks at </a:t>
            </a:r>
            <a:r>
              <a:rPr lang="en-US" dirty="0" err="1"/>
              <a:t>CorkSec</a:t>
            </a:r>
            <a:endParaRPr lang="en-US" dirty="0"/>
          </a:p>
          <a:p>
            <a:r>
              <a:rPr lang="en-US" dirty="0"/>
              <a:t>Senior Threat Researcher for AI AV company</a:t>
            </a:r>
          </a:p>
        </p:txBody>
      </p:sp>
    </p:spTree>
    <p:extLst>
      <p:ext uri="{BB962C8B-B14F-4D97-AF65-F5344CB8AC3E}">
        <p14:creationId xmlns:p14="http://schemas.microsoft.com/office/powerpoint/2010/main" val="429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InfoSec as a career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11005864" cy="4191000"/>
          </a:xfrm>
        </p:spPr>
        <p:txBody>
          <a:bodyPr/>
          <a:lstStyle/>
          <a:p>
            <a:r>
              <a:rPr lang="en-US" dirty="0"/>
              <a:t>Basic definition: </a:t>
            </a:r>
          </a:p>
          <a:p>
            <a:pPr lvl="1"/>
            <a:r>
              <a:rPr lang="en-IE" dirty="0"/>
              <a:t>the state of being protected against the unauthorized use of information, especially electronic data, or the measures taken to achieve this.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2290" name="Picture 2" descr="http://s2.quickmeme.com/img/a6/a6b90decc7d5dcdf1f8ee73c304637403700c772e5a9c04be128c66e2ab2ed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2" y="1268760"/>
            <a:ext cx="57531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6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Crime and the Modern World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3" y="1828800"/>
            <a:ext cx="6541368" cy="3328392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r>
              <a:rPr lang="en-US" dirty="0"/>
              <a:t>http://www.beckershospitalreview.com/healthcare-information-technology/40-of-breaches-in-october-resulted-from-hacking-malware-ransomware.html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23" y="1828800"/>
            <a:ext cx="7096522" cy="2391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060" y="1066800"/>
            <a:ext cx="3308780" cy="1354088"/>
          </a:xfrm>
          <a:prstGeom prst="rect">
            <a:avLst/>
          </a:prstGeom>
        </p:spPr>
      </p:pic>
      <p:pic>
        <p:nvPicPr>
          <p:cNvPr id="6" name="Picture 2" descr="http://jourdom.ru/wp-content/uploads/2016/05/601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245" y="2708920"/>
            <a:ext cx="3269595" cy="218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D0870B-5333-4B89-B14A-85A8EA464D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0</TotalTime>
  <Words>1657</Words>
  <Application>Microsoft Macintosh PowerPoint</Application>
  <PresentationFormat>Custom</PresentationFormat>
  <Paragraphs>353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Franklin Gothic Medium</vt:lpstr>
      <vt:lpstr>Business Contrast 16x9</vt:lpstr>
      <vt:lpstr>The Great Escape:</vt:lpstr>
      <vt:lpstr>Topics to be covered today</vt:lpstr>
      <vt:lpstr>Introduction </vt:lpstr>
      <vt:lpstr>My Background </vt:lpstr>
      <vt:lpstr>PowerPoint Presentation</vt:lpstr>
      <vt:lpstr>My Background </vt:lpstr>
      <vt:lpstr>Introduction to InfoSec as a career</vt:lpstr>
      <vt:lpstr>PowerPoint Presentation</vt:lpstr>
      <vt:lpstr>Cyber Crime and the Modern World</vt:lpstr>
      <vt:lpstr>PowerPoint Presentation</vt:lpstr>
      <vt:lpstr>PowerPoint Presentation</vt:lpstr>
      <vt:lpstr>PowerPoint Presentation</vt:lpstr>
      <vt:lpstr>PowerPoint Presentation</vt:lpstr>
      <vt:lpstr>Usual Points of Entry</vt:lpstr>
      <vt:lpstr>Main Security Domains </vt:lpstr>
      <vt:lpstr>Main Security Domains</vt:lpstr>
      <vt:lpstr>Security and Risk Management</vt:lpstr>
      <vt:lpstr>Asset Security </vt:lpstr>
      <vt:lpstr>Communications &amp; Network Security </vt:lpstr>
      <vt:lpstr>Identity &amp; Access Management</vt:lpstr>
      <vt:lpstr>Security Assessment &amp; Testing</vt:lpstr>
      <vt:lpstr>Security Operations</vt:lpstr>
      <vt:lpstr>Security Engineering</vt:lpstr>
      <vt:lpstr>Software Development Security</vt:lpstr>
      <vt:lpstr>Main Tips to Succeed</vt:lpstr>
      <vt:lpstr>Lab Setup </vt:lpstr>
      <vt:lpstr>Basic Behavioural Analysis</vt:lpstr>
      <vt:lpstr>Cyber Killchain</vt:lpstr>
      <vt:lpstr>Methodology of a Malware Analyst</vt:lpstr>
      <vt:lpstr>Methodology of a Security Engineer</vt:lpstr>
      <vt:lpstr>The InfoSec Mindset</vt:lpstr>
      <vt:lpstr>College courses: Masters</vt:lpstr>
      <vt:lpstr>Certifications </vt:lpstr>
      <vt:lpstr>Groups</vt:lpstr>
      <vt:lpstr>Online Resources </vt:lpstr>
      <vt:lpstr>Conferences </vt:lpstr>
      <vt:lpstr>Any Questions?</vt:lpstr>
      <vt:lpstr>PowerPoint Presentation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2016-12-06T09:32:41Z</dcterms:created>
  <dcterms:modified xsi:type="dcterms:W3CDTF">2018-09-12T13:57:12Z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